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6FF33"/>
    <a:srgbClr val="6666FF"/>
    <a:srgbClr val="33CC33"/>
    <a:srgbClr val="00CCFF"/>
    <a:srgbClr val="99CCFF"/>
    <a:srgbClr val="66FFFF"/>
    <a:srgbClr val="3399FF"/>
    <a:srgbClr val="6699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8129" autoAdjust="0"/>
  </p:normalViewPr>
  <p:slideViewPr>
    <p:cSldViewPr>
      <p:cViewPr>
        <p:scale>
          <a:sx n="125" d="100"/>
          <a:sy n="125" d="100"/>
        </p:scale>
        <p:origin x="-180" y="-22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54000" cy="54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575" cy="498475"/>
          </a:xfrm>
          <a:prstGeom prst="rect">
            <a:avLst/>
          </a:prstGeom>
        </p:spPr>
        <p:txBody>
          <a:bodyPr vert="horz" lIns="91353" tIns="45679" rIns="91353" bIns="456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5" y="0"/>
            <a:ext cx="2949575" cy="498475"/>
          </a:xfrm>
          <a:prstGeom prst="rect">
            <a:avLst/>
          </a:prstGeom>
        </p:spPr>
        <p:txBody>
          <a:bodyPr vert="horz" lIns="91353" tIns="45679" rIns="91353" bIns="45679" rtlCol="0"/>
          <a:lstStyle>
            <a:lvl1pPr algn="r">
              <a:defRPr sz="1200"/>
            </a:lvl1pPr>
          </a:lstStyle>
          <a:p>
            <a:fld id="{7EB6AF3C-3855-4127-9C2A-4D6189CCEBB2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53" tIns="45679" rIns="91353" bIns="456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7" y="4783140"/>
            <a:ext cx="5445125" cy="3913187"/>
          </a:xfrm>
          <a:prstGeom prst="rect">
            <a:avLst/>
          </a:prstGeom>
        </p:spPr>
        <p:txBody>
          <a:bodyPr vert="horz" lIns="91353" tIns="45679" rIns="91353" bIns="4567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870"/>
            <a:ext cx="2949575" cy="498475"/>
          </a:xfrm>
          <a:prstGeom prst="rect">
            <a:avLst/>
          </a:prstGeom>
        </p:spPr>
        <p:txBody>
          <a:bodyPr vert="horz" lIns="91353" tIns="45679" rIns="91353" bIns="456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5" y="9440870"/>
            <a:ext cx="2949575" cy="498475"/>
          </a:xfrm>
          <a:prstGeom prst="rect">
            <a:avLst/>
          </a:prstGeom>
        </p:spPr>
        <p:txBody>
          <a:bodyPr vert="horz" lIns="91353" tIns="45679" rIns="91353" bIns="45679" rtlCol="0" anchor="b"/>
          <a:lstStyle>
            <a:lvl1pPr algn="r">
              <a:defRPr sz="1200"/>
            </a:lvl1pPr>
          </a:lstStyle>
          <a:p>
            <a:fld id="{983AC3F0-ADAE-464B-B419-41A1299FE1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282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AC3F0-ADAE-464B-B419-41A1299FE16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2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7206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367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850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23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8349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764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368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92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664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40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036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5DEAA-FD71-47D3-888E-EB608EB1314A}" type="datetimeFigureOut">
              <a:rPr kumimoji="1" lang="ja-JP" altLang="en-US" smtClean="0"/>
              <a:t>2018/10/5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60CD0-8065-41AA-8155-414336280A2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4319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8" name="直線矢印コネクタ 127"/>
          <p:cNvCxnSpPr/>
          <p:nvPr/>
        </p:nvCxnSpPr>
        <p:spPr>
          <a:xfrm>
            <a:off x="6772873" y="2789021"/>
            <a:ext cx="4650" cy="1114096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>
            <a:off x="4662305" y="2618599"/>
            <a:ext cx="4157" cy="1251329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角丸四角形 121"/>
          <p:cNvSpPr/>
          <p:nvPr/>
        </p:nvSpPr>
        <p:spPr>
          <a:xfrm>
            <a:off x="4229753" y="3944881"/>
            <a:ext cx="3126386" cy="543445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8011862" y="129607"/>
            <a:ext cx="907909" cy="2547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ea typeface="HGPｺﾞｼｯｸM" panose="020B0600000000000000" pitchFamily="50" charset="-128"/>
              </a:rPr>
              <a:t>Appendix</a:t>
            </a:r>
            <a:endParaRPr kumimoji="1" lang="ja-JP" altLang="en-US" sz="1400" dirty="0">
              <a:ea typeface="HGPｺﾞｼｯｸM" panose="020B0600000000000000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716417" y="477874"/>
            <a:ext cx="7149584" cy="412245"/>
          </a:xfrm>
          <a:prstGeom prst="roundRect">
            <a:avLst/>
          </a:prstGeom>
          <a:solidFill>
            <a:srgbClr val="00CCFF"/>
          </a:solidFill>
          <a:ln w="38100">
            <a:solidFill>
              <a:srgbClr val="6666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Hosts (House Owners etc.)</a:t>
            </a:r>
            <a:r>
              <a:rPr kumimoji="1" lang="ja-JP" altLang="en-US" sz="1600" b="1" baseline="60000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（</a:t>
            </a:r>
            <a:r>
              <a:rPr kumimoji="1" lang="en-US" altLang="ja-JP" sz="1600" b="1" baseline="60000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Note1</a:t>
            </a:r>
            <a:r>
              <a:rPr kumimoji="1" lang="ja-JP" altLang="en-US" sz="1600" b="1" baseline="60000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）</a:t>
            </a:r>
            <a:endParaRPr kumimoji="1" lang="ja-JP" altLang="en-US" sz="1600" b="1" baseline="60000" dirty="0">
              <a:solidFill>
                <a:schemeClr val="bg1"/>
              </a:solidFill>
              <a:ea typeface="HGPｺﾞｼｯｸM" panose="020B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630001" y="4998015"/>
            <a:ext cx="7236000" cy="471271"/>
          </a:xfrm>
          <a:prstGeom prst="roundRect">
            <a:avLst/>
          </a:prstGeom>
          <a:solidFill>
            <a:srgbClr val="00CCFF"/>
          </a:solidFill>
          <a:ln w="38100">
            <a:solidFill>
              <a:srgbClr val="6666FF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Guests (Users of Private Lodging Services)</a:t>
            </a:r>
            <a:endParaRPr kumimoji="1" lang="ja-JP" altLang="en-US" sz="1600" b="1" dirty="0">
              <a:solidFill>
                <a:schemeClr val="bg1"/>
              </a:solidFill>
              <a:ea typeface="HGPｺﾞｼｯｸM" panose="020B0600000000000000" pitchFamily="50" charset="-128"/>
            </a:endParaRPr>
          </a:p>
        </p:txBody>
      </p:sp>
      <p:sp>
        <p:nvSpPr>
          <p:cNvPr id="11" name="上矢印 10"/>
          <p:cNvSpPr/>
          <p:nvPr/>
        </p:nvSpPr>
        <p:spPr>
          <a:xfrm>
            <a:off x="2139003" y="4515236"/>
            <a:ext cx="411044" cy="412947"/>
          </a:xfrm>
          <a:prstGeom prst="upArrow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4986745" y="2025881"/>
            <a:ext cx="3025117" cy="706372"/>
          </a:xfrm>
          <a:prstGeom prst="roundRect">
            <a:avLst/>
          </a:prstGeom>
          <a:solidFill>
            <a:srgbClr val="00CCFF"/>
          </a:solidFill>
          <a:ln w="38100">
            <a:solidFill>
              <a:srgbClr val="6666FF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en-US" altLang="ja-JP" sz="1600" b="1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Co-hosting Service Providers</a:t>
            </a:r>
            <a:endParaRPr kumimoji="1" lang="en-US" altLang="ja-JP" sz="1400" b="1" dirty="0">
              <a:solidFill>
                <a:schemeClr val="bg1"/>
              </a:solidFill>
              <a:ea typeface="HGPｺﾞｼｯｸM" panose="020B0600000000000000" pitchFamily="50" charset="-128"/>
            </a:endParaRPr>
          </a:p>
          <a:p>
            <a:pPr algn="ctr"/>
            <a:endParaRPr kumimoji="1" lang="en-US" altLang="ja-JP" sz="1400" b="1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5671169" y="2362054"/>
            <a:ext cx="1812976" cy="303754"/>
          </a:xfrm>
          <a:prstGeom prst="rect">
            <a:avLst/>
          </a:prstGeom>
          <a:solidFill>
            <a:schemeClr val="bg1"/>
          </a:solidFill>
          <a:ln w="38100">
            <a:solidFill>
              <a:srgbClr val="66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ea typeface="HGPｺﾞｼｯｸM" panose="020B0600000000000000" pitchFamily="50" charset="-128"/>
              </a:rPr>
              <a:t>Use of Management Tool</a:t>
            </a:r>
            <a:endParaRPr kumimoji="1" lang="ja-JP" altLang="en-US" sz="1200" dirty="0">
              <a:solidFill>
                <a:schemeClr val="tx1"/>
              </a:solidFill>
              <a:ea typeface="HGPｺﾞｼｯｸM" panose="020B0600000000000000" pitchFamily="50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>
          <a:xfrm>
            <a:off x="4599104" y="1778243"/>
            <a:ext cx="957001" cy="5579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7" name="正方形/長方形 86"/>
          <p:cNvSpPr/>
          <p:nvPr/>
        </p:nvSpPr>
        <p:spPr>
          <a:xfrm>
            <a:off x="5841128" y="1520095"/>
            <a:ext cx="2728476" cy="2149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ea typeface="HGPｺﾞｼｯｸM" panose="020B0600000000000000" pitchFamily="50" charset="-128"/>
              </a:rPr>
              <a:t>Entrustment of Management of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ea typeface="HGPｺﾞｼｯｸM" panose="020B0600000000000000" pitchFamily="50" charset="-128"/>
              </a:rPr>
              <a:t> </a:t>
            </a:r>
            <a:r>
              <a:rPr kumimoji="1" lang="en-US" altLang="ja-JP" sz="1200" dirty="0" smtClean="0">
                <a:solidFill>
                  <a:schemeClr val="tx1"/>
                </a:solidFill>
                <a:ea typeface="HGPｺﾞｼｯｸM" panose="020B0600000000000000" pitchFamily="50" charset="-128"/>
              </a:rPr>
              <a:t> Private Lodging Services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ea typeface="HGPｺﾞｼｯｸM" panose="020B0600000000000000" pitchFamily="50" charset="-128"/>
              </a:rPr>
              <a:t>Listing/Reservation Management,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ea typeface="HGPｺﾞｼｯｸM" panose="020B0600000000000000" pitchFamily="50" charset="-128"/>
              </a:rPr>
              <a:t>  Cleaning of Houses, etc.</a:t>
            </a:r>
            <a:endParaRPr kumimoji="1" lang="ja-JP" altLang="en-US" sz="1200" dirty="0">
              <a:solidFill>
                <a:schemeClr val="tx1"/>
              </a:solidFill>
              <a:ea typeface="HGPｺﾞｼｯｸM" panose="020B0600000000000000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</a:p>
        </p:txBody>
      </p:sp>
      <p:grpSp>
        <p:nvGrpSpPr>
          <p:cNvPr id="102" name="グループ化 101"/>
          <p:cNvGrpSpPr/>
          <p:nvPr/>
        </p:nvGrpSpPr>
        <p:grpSpPr>
          <a:xfrm>
            <a:off x="6666214" y="3054764"/>
            <a:ext cx="218802" cy="195447"/>
            <a:chOff x="5842118" y="4158397"/>
            <a:chExt cx="465546" cy="491684"/>
          </a:xfrm>
        </p:grpSpPr>
        <p:cxnSp>
          <p:nvCxnSpPr>
            <p:cNvPr id="103" name="直線コネクタ 102"/>
            <p:cNvCxnSpPr/>
            <p:nvPr/>
          </p:nvCxnSpPr>
          <p:spPr>
            <a:xfrm flipH="1">
              <a:off x="5842118" y="4158397"/>
              <a:ext cx="457882" cy="4916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コネクタ 103"/>
            <p:cNvCxnSpPr/>
            <p:nvPr/>
          </p:nvCxnSpPr>
          <p:spPr>
            <a:xfrm>
              <a:off x="5842118" y="4158397"/>
              <a:ext cx="465546" cy="4916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8" name="角丸四角形吹き出し 107"/>
          <p:cNvSpPr/>
          <p:nvPr/>
        </p:nvSpPr>
        <p:spPr>
          <a:xfrm>
            <a:off x="1411969" y="3063951"/>
            <a:ext cx="1963367" cy="1196424"/>
          </a:xfrm>
          <a:prstGeom prst="wedgeRoundRectCallout">
            <a:avLst>
              <a:gd name="adj1" fmla="val -45094"/>
              <a:gd name="adj2" fmla="val 97715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u="sng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2448772" y="4585484"/>
            <a:ext cx="2663227" cy="26262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>
                <a:solidFill>
                  <a:schemeClr val="tx1"/>
                </a:solidFill>
                <a:ea typeface="HGPｺﾞｼｯｸM" panose="020B0600000000000000" pitchFamily="50" charset="-128"/>
              </a:rPr>
              <a:t>Search for/Reservation of Private Lodging Services</a:t>
            </a:r>
            <a:endParaRPr kumimoji="1" lang="ja-JP" altLang="en-US" sz="1400" dirty="0">
              <a:solidFill>
                <a:schemeClr val="tx1"/>
              </a:solidFill>
              <a:ea typeface="HGPｺﾞｼｯｸM" panose="020B0600000000000000" pitchFamily="50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>
            <a:off x="0" y="384333"/>
            <a:ext cx="2304000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タイトル 1"/>
          <p:cNvSpPr txBox="1">
            <a:spLocks/>
          </p:cNvSpPr>
          <p:nvPr/>
        </p:nvSpPr>
        <p:spPr>
          <a:xfrm>
            <a:off x="34841" y="14755"/>
            <a:ext cx="4841672" cy="284644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1" dirty="0" smtClean="0">
                <a:ea typeface="HGPｺﾞｼｯｸM" panose="020B0600000000000000" pitchFamily="50" charset="-128"/>
                <a:cs typeface="+mj-cs"/>
              </a:rPr>
              <a:t>Overview of This Case</a:t>
            </a:r>
          </a:p>
        </p:txBody>
      </p:sp>
      <p:sp>
        <p:nvSpPr>
          <p:cNvPr id="65" name="角丸四角形吹き出し 64"/>
          <p:cNvSpPr/>
          <p:nvPr/>
        </p:nvSpPr>
        <p:spPr>
          <a:xfrm>
            <a:off x="6951239" y="3006169"/>
            <a:ext cx="2095398" cy="927748"/>
          </a:xfrm>
          <a:prstGeom prst="wedgeRoundRectCallout">
            <a:avLst>
              <a:gd name="adj1" fmla="val -45094"/>
              <a:gd name="adj2" fmla="val 97715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n w="0"/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Restriction on Listing of </a:t>
            </a:r>
            <a:r>
              <a:rPr kumimoji="1" lang="ja-JP" altLang="en-US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　</a:t>
            </a:r>
            <a:endParaRPr kumimoji="1" lang="en-US" altLang="ja-JP" sz="1200" dirty="0" smtClean="0">
              <a:ln w="0"/>
              <a:solidFill>
                <a:schemeClr val="tx1"/>
              </a:solidFill>
              <a:ea typeface="HGPｺﾞｼｯｸM" panose="020B06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sz="1200" dirty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certain Private Lodging </a:t>
            </a:r>
          </a:p>
          <a:p>
            <a:r>
              <a:rPr kumimoji="1" lang="ja-JP" altLang="en-US" sz="1200" dirty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Services</a:t>
            </a:r>
            <a:r>
              <a:rPr kumimoji="1" lang="en-US" altLang="ja-JP" sz="1200" baseline="300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(Note2) </a:t>
            </a:r>
            <a:r>
              <a:rPr kumimoji="1" lang="en-US" altLang="ja-JP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on Other </a:t>
            </a:r>
          </a:p>
          <a:p>
            <a:r>
              <a:rPr kumimoji="1" lang="ja-JP" altLang="en-US" sz="1200" dirty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Private Lodging Service </a:t>
            </a:r>
          </a:p>
          <a:p>
            <a:r>
              <a:rPr kumimoji="1" lang="ja-JP" altLang="en-US" sz="1200" dirty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　</a:t>
            </a:r>
            <a:r>
              <a:rPr kumimoji="1" lang="en-US" altLang="ja-JP" sz="1200" dirty="0" smtClean="0">
                <a:ln w="0"/>
                <a:solidFill>
                  <a:schemeClr val="tx1"/>
                </a:solidFill>
                <a:ea typeface="HGPｺﾞｼｯｸM" panose="020B0600000000000000" pitchFamily="50" charset="-128"/>
                <a:cs typeface="Arial" panose="020B0604020202020204" pitchFamily="34" charset="0"/>
              </a:rPr>
              <a:t>Platforms with API</a:t>
            </a:r>
            <a:endParaRPr kumimoji="1" lang="ja-JP" altLang="en-US" sz="1200" dirty="0" smtClean="0">
              <a:solidFill>
                <a:schemeClr val="tx1"/>
              </a:solidFill>
              <a:ea typeface="HGPｺﾞｼｯｸM" panose="020B0600000000000000" pitchFamily="50" charset="-128"/>
            </a:endParaRPr>
          </a:p>
          <a:p>
            <a:pPr algn="ctr"/>
            <a:endParaRPr kumimoji="1" lang="ja-JP" altLang="en-US" sz="11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794120" y="3378665"/>
            <a:ext cx="2907198" cy="83539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100" b="1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2653676" y="2214037"/>
            <a:ext cx="2025293" cy="327880"/>
          </a:xfrm>
          <a:prstGeom prst="rect">
            <a:avLst/>
          </a:prstGeom>
          <a:solidFill>
            <a:schemeClr val="bg1"/>
          </a:solidFill>
          <a:ln w="38100">
            <a:solidFill>
              <a:srgbClr val="6666FF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ea typeface="HGPｺﾞｼｯｸM" panose="020B0600000000000000" pitchFamily="50" charset="-128"/>
              </a:rPr>
              <a:t>Use of Management Tool</a:t>
            </a:r>
            <a:endParaRPr kumimoji="1" lang="ja-JP" altLang="en-US" sz="1200" dirty="0">
              <a:solidFill>
                <a:schemeClr val="tx1"/>
              </a:solidFill>
              <a:ea typeface="HGPｺﾞｼｯｸM" panose="020B0600000000000000" pitchFamily="50" charset="-128"/>
            </a:endParaRPr>
          </a:p>
        </p:txBody>
      </p:sp>
      <p:cxnSp>
        <p:nvCxnSpPr>
          <p:cNvPr id="43" name="直線矢印コネクタ 42"/>
          <p:cNvCxnSpPr/>
          <p:nvPr/>
        </p:nvCxnSpPr>
        <p:spPr>
          <a:xfrm flipH="1">
            <a:off x="3678334" y="1775192"/>
            <a:ext cx="472829" cy="39393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上矢印 49"/>
          <p:cNvSpPr/>
          <p:nvPr/>
        </p:nvSpPr>
        <p:spPr>
          <a:xfrm>
            <a:off x="5659215" y="4515236"/>
            <a:ext cx="411044" cy="412947"/>
          </a:xfrm>
          <a:prstGeom prst="upArrow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75045" y="5567799"/>
            <a:ext cx="3026274" cy="546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3897376" y="5572998"/>
            <a:ext cx="3968626" cy="9668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675043" y="6221211"/>
            <a:ext cx="3026275" cy="5549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7" name="直線矢印コネクタ 56"/>
          <p:cNvCxnSpPr/>
          <p:nvPr/>
        </p:nvCxnSpPr>
        <p:spPr>
          <a:xfrm flipH="1">
            <a:off x="1094738" y="987385"/>
            <a:ext cx="12398" cy="2930896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3073092" y="2611749"/>
            <a:ext cx="6556" cy="1255180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1107136" y="993831"/>
            <a:ext cx="3184192" cy="2915583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>
            <a:off x="4300896" y="2613302"/>
            <a:ext cx="0" cy="1253627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矢印コネクタ 72"/>
          <p:cNvCxnSpPr/>
          <p:nvPr/>
        </p:nvCxnSpPr>
        <p:spPr>
          <a:xfrm flipH="1">
            <a:off x="3623246" y="2798480"/>
            <a:ext cx="2117826" cy="1073852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角丸四角形 31"/>
          <p:cNvSpPr/>
          <p:nvPr/>
        </p:nvSpPr>
        <p:spPr>
          <a:xfrm>
            <a:off x="788363" y="3948547"/>
            <a:ext cx="3126386" cy="543445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4250251" y="4075043"/>
            <a:ext cx="31058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00" b="1" dirty="0" smtClean="0">
                <a:ea typeface="HGPｺﾞｼｯｸM" panose="020B0600000000000000" pitchFamily="50" charset="-128"/>
              </a:rPr>
              <a:t>Other Private Lodging Service Platforms</a:t>
            </a:r>
            <a:endParaRPr kumimoji="1" lang="ja-JP" altLang="en-US" sz="1300" b="1" dirty="0">
              <a:ea typeface="HGPｺﾞｼｯｸM" panose="020B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08037" y="4067861"/>
            <a:ext cx="3118203" cy="299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300" b="1" dirty="0" smtClean="0">
                <a:ea typeface="HGPｺﾞｼｯｸM" panose="020B0600000000000000" pitchFamily="50" charset="-128"/>
              </a:rPr>
              <a:t>A Private Lodging Service Platform</a:t>
            </a:r>
            <a:endParaRPr kumimoji="1" lang="ja-JP" altLang="en-US" sz="1300" b="1" dirty="0">
              <a:ea typeface="HGPｺﾞｼｯｸM" panose="020B06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3882590" y="5586520"/>
            <a:ext cx="407215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ea typeface="HGPｺﾞｼｯｸM" panose="020B0600000000000000" pitchFamily="50" charset="-128"/>
              </a:rPr>
              <a:t>(</a:t>
            </a:r>
            <a:r>
              <a:rPr kumimoji="1" lang="en-US" altLang="ja-JP" sz="1100" dirty="0" smtClean="0">
                <a:ea typeface="HGPｺﾞｼｯｸM" panose="020B0600000000000000" pitchFamily="50" charset="-128"/>
              </a:rPr>
              <a:t>Note1) There were no restrictions on Hosts in this case.</a:t>
            </a:r>
          </a:p>
          <a:p>
            <a:r>
              <a:rPr kumimoji="1" lang="en-US" altLang="ja-JP" sz="1100" dirty="0" smtClean="0">
                <a:ea typeface="HGPｺﾞｼｯｸM" panose="020B0600000000000000" pitchFamily="50" charset="-128"/>
              </a:rPr>
              <a:t>(Note2</a:t>
            </a:r>
            <a:r>
              <a:rPr kumimoji="1" lang="en-US" altLang="ja-JP" sz="1100" dirty="0">
                <a:ea typeface="HGPｺﾞｼｯｸM" panose="020B0600000000000000" pitchFamily="50" charset="-128"/>
              </a:rPr>
              <a:t>) </a:t>
            </a:r>
            <a:r>
              <a:rPr kumimoji="1" lang="en-US" altLang="ja-JP" sz="1100" dirty="0" smtClean="0">
                <a:ea typeface="HGPｺﾞｼｯｸM" panose="020B0600000000000000" pitchFamily="50" charset="-128"/>
              </a:rPr>
              <a:t>Private </a:t>
            </a:r>
            <a:r>
              <a:rPr kumimoji="1" lang="en-US" altLang="ja-JP" sz="1100" dirty="0">
                <a:ea typeface="HGPｺﾞｼｯｸM" panose="020B0600000000000000" pitchFamily="50" charset="-128"/>
              </a:rPr>
              <a:t>Lodging Services using houses </a:t>
            </a:r>
            <a:r>
              <a:rPr kumimoji="1" lang="en-US" altLang="ja-JP" sz="1100" dirty="0" smtClean="0">
                <a:ea typeface="HGPｺﾞｼｯｸM" panose="020B0600000000000000" pitchFamily="50" charset="-128"/>
              </a:rPr>
              <a:t>which have obtained a license </a:t>
            </a:r>
            <a:r>
              <a:rPr kumimoji="1" lang="en-US" altLang="ja-JP" sz="1100" dirty="0">
                <a:ea typeface="HGPｺﾞｼｯｸM" panose="020B0600000000000000" pitchFamily="50" charset="-128"/>
              </a:rPr>
              <a:t>under Inns and Hotels Act, houses </a:t>
            </a:r>
            <a:r>
              <a:rPr kumimoji="1" lang="en-US" altLang="ja-JP" sz="1100" dirty="0" smtClean="0">
                <a:ea typeface="HGPｺﾞｼｯｸM" panose="020B0600000000000000" pitchFamily="50" charset="-128"/>
              </a:rPr>
              <a:t>which have obtained a recognition under </a:t>
            </a:r>
            <a:r>
              <a:rPr kumimoji="1" lang="en-US" altLang="ja-JP" sz="1100" dirty="0">
                <a:ea typeface="HGPｺﾞｼｯｸM" panose="020B0600000000000000" pitchFamily="50" charset="-128"/>
              </a:rPr>
              <a:t>National Strategic Special Zones Act, monthly-mansions, etc. have been exempted from the restriction.</a:t>
            </a:r>
            <a:endParaRPr kumimoji="1" lang="ja-JP" altLang="en-US" sz="1100" dirty="0">
              <a:ea typeface="HGPｺﾞｼｯｸM" panose="020B0600000000000000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970136" y="5861889"/>
            <a:ext cx="282370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Listing of Private Lodging Services with </a:t>
            </a:r>
            <a:r>
              <a:rPr kumimoji="1" lang="en-US" altLang="ja-JP" sz="1050" dirty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API</a:t>
            </a:r>
            <a:endParaRPr kumimoji="1" lang="ja-JP" altLang="en-US" sz="1050" dirty="0">
              <a:ea typeface="HGPｺﾞｼｯｸM" panose="020B0600000000000000" pitchFamily="50" charset="-128"/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450120" y="6374933"/>
            <a:ext cx="34761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50" dirty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Listing of Private Lodging Services </a:t>
            </a:r>
            <a:r>
              <a:rPr kumimoji="1" lang="en-US" altLang="ja-JP" sz="1050" dirty="0" smtClean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without API</a:t>
            </a:r>
          </a:p>
          <a:p>
            <a:pPr algn="ctr"/>
            <a:r>
              <a:rPr kumimoji="1" lang="en-US" altLang="ja-JP" sz="1050" dirty="0" smtClean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 (Out </a:t>
            </a:r>
            <a:r>
              <a:rPr kumimoji="1" lang="en-US" altLang="ja-JP" sz="1050" smtClean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of Restriction</a:t>
            </a:r>
            <a:r>
              <a:rPr kumimoji="1" lang="en-US" altLang="ja-JP" sz="1050" dirty="0" smtClean="0">
                <a:ln w="0"/>
                <a:ea typeface="HGPｺﾞｼｯｸM" panose="020B0600000000000000" pitchFamily="50" charset="-128"/>
                <a:cs typeface="Arial" panose="020B0604020202020204" pitchFamily="34" charset="0"/>
              </a:rPr>
              <a:t>)</a:t>
            </a:r>
            <a:endParaRPr kumimoji="1" lang="ja-JP" altLang="en-US" sz="1050" dirty="0">
              <a:ea typeface="HGPｺﾞｼｯｸM" panose="020B0600000000000000" pitchFamily="50" charset="-128"/>
            </a:endParaRPr>
          </a:p>
        </p:txBody>
      </p:sp>
      <p:cxnSp>
        <p:nvCxnSpPr>
          <p:cNvPr id="95" name="直線矢印コネクタ 94"/>
          <p:cNvCxnSpPr/>
          <p:nvPr/>
        </p:nvCxnSpPr>
        <p:spPr>
          <a:xfrm>
            <a:off x="974648" y="6345000"/>
            <a:ext cx="2328711" cy="0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直線矢印コネクタ 104"/>
          <p:cNvCxnSpPr/>
          <p:nvPr/>
        </p:nvCxnSpPr>
        <p:spPr>
          <a:xfrm>
            <a:off x="982502" y="5751000"/>
            <a:ext cx="2328711" cy="0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10" name="グループ化 109"/>
          <p:cNvGrpSpPr/>
          <p:nvPr/>
        </p:nvGrpSpPr>
        <p:grpSpPr>
          <a:xfrm>
            <a:off x="4559537" y="3063951"/>
            <a:ext cx="218802" cy="195447"/>
            <a:chOff x="5842118" y="4158397"/>
            <a:chExt cx="465546" cy="491684"/>
          </a:xfrm>
        </p:grpSpPr>
        <p:cxnSp>
          <p:nvCxnSpPr>
            <p:cNvPr id="111" name="直線コネクタ 110"/>
            <p:cNvCxnSpPr/>
            <p:nvPr/>
          </p:nvCxnSpPr>
          <p:spPr>
            <a:xfrm flipH="1">
              <a:off x="5842118" y="4158397"/>
              <a:ext cx="457882" cy="4916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コネクタ 111"/>
            <p:cNvCxnSpPr/>
            <p:nvPr/>
          </p:nvCxnSpPr>
          <p:spPr>
            <a:xfrm>
              <a:off x="5842118" y="4158397"/>
              <a:ext cx="465546" cy="49168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四角形吹き出し 126"/>
          <p:cNvSpPr/>
          <p:nvPr/>
        </p:nvSpPr>
        <p:spPr>
          <a:xfrm>
            <a:off x="6837293" y="2906732"/>
            <a:ext cx="1951473" cy="953210"/>
          </a:xfrm>
          <a:custGeom>
            <a:avLst/>
            <a:gdLst>
              <a:gd name="connsiteX0" fmla="*/ 0 w 1720424"/>
              <a:gd name="connsiteY0" fmla="*/ 0 h 881033"/>
              <a:gd name="connsiteX1" fmla="*/ 286737 w 1720424"/>
              <a:gd name="connsiteY1" fmla="*/ 0 h 881033"/>
              <a:gd name="connsiteX2" fmla="*/ 286737 w 1720424"/>
              <a:gd name="connsiteY2" fmla="*/ 0 h 881033"/>
              <a:gd name="connsiteX3" fmla="*/ 716843 w 1720424"/>
              <a:gd name="connsiteY3" fmla="*/ 0 h 881033"/>
              <a:gd name="connsiteX4" fmla="*/ 1720424 w 1720424"/>
              <a:gd name="connsiteY4" fmla="*/ 0 h 881033"/>
              <a:gd name="connsiteX5" fmla="*/ 1720424 w 1720424"/>
              <a:gd name="connsiteY5" fmla="*/ 513936 h 881033"/>
              <a:gd name="connsiteX6" fmla="*/ 1720424 w 1720424"/>
              <a:gd name="connsiteY6" fmla="*/ 513936 h 881033"/>
              <a:gd name="connsiteX7" fmla="*/ 1720424 w 1720424"/>
              <a:gd name="connsiteY7" fmla="*/ 734194 h 881033"/>
              <a:gd name="connsiteX8" fmla="*/ 1720424 w 1720424"/>
              <a:gd name="connsiteY8" fmla="*/ 881033 h 881033"/>
              <a:gd name="connsiteX9" fmla="*/ 716843 w 1720424"/>
              <a:gd name="connsiteY9" fmla="*/ 881033 h 881033"/>
              <a:gd name="connsiteX10" fmla="*/ 286737 w 1720424"/>
              <a:gd name="connsiteY10" fmla="*/ 881033 h 881033"/>
              <a:gd name="connsiteX11" fmla="*/ 286737 w 1720424"/>
              <a:gd name="connsiteY11" fmla="*/ 881033 h 881033"/>
              <a:gd name="connsiteX12" fmla="*/ 0 w 1720424"/>
              <a:gd name="connsiteY12" fmla="*/ 881033 h 881033"/>
              <a:gd name="connsiteX13" fmla="*/ 0 w 1720424"/>
              <a:gd name="connsiteY13" fmla="*/ 734194 h 881033"/>
              <a:gd name="connsiteX14" fmla="*/ -2436533 w 1720424"/>
              <a:gd name="connsiteY14" fmla="*/ 529175 h 881033"/>
              <a:gd name="connsiteX15" fmla="*/ 0 w 1720424"/>
              <a:gd name="connsiteY15" fmla="*/ 513936 h 881033"/>
              <a:gd name="connsiteX16" fmla="*/ 0 w 1720424"/>
              <a:gd name="connsiteY16" fmla="*/ 0 h 881033"/>
              <a:gd name="connsiteX0" fmla="*/ 2317263 w 4037687"/>
              <a:gd name="connsiteY0" fmla="*/ 0 h 881033"/>
              <a:gd name="connsiteX1" fmla="*/ 2604000 w 4037687"/>
              <a:gd name="connsiteY1" fmla="*/ 0 h 881033"/>
              <a:gd name="connsiteX2" fmla="*/ 2604000 w 4037687"/>
              <a:gd name="connsiteY2" fmla="*/ 0 h 881033"/>
              <a:gd name="connsiteX3" fmla="*/ 3034106 w 4037687"/>
              <a:gd name="connsiteY3" fmla="*/ 0 h 881033"/>
              <a:gd name="connsiteX4" fmla="*/ 4037687 w 4037687"/>
              <a:gd name="connsiteY4" fmla="*/ 0 h 881033"/>
              <a:gd name="connsiteX5" fmla="*/ 4037687 w 4037687"/>
              <a:gd name="connsiteY5" fmla="*/ 513936 h 881033"/>
              <a:gd name="connsiteX6" fmla="*/ 4037687 w 4037687"/>
              <a:gd name="connsiteY6" fmla="*/ 513936 h 881033"/>
              <a:gd name="connsiteX7" fmla="*/ 4037687 w 4037687"/>
              <a:gd name="connsiteY7" fmla="*/ 734194 h 881033"/>
              <a:gd name="connsiteX8" fmla="*/ 4037687 w 4037687"/>
              <a:gd name="connsiteY8" fmla="*/ 881033 h 881033"/>
              <a:gd name="connsiteX9" fmla="*/ 3034106 w 4037687"/>
              <a:gd name="connsiteY9" fmla="*/ 881033 h 881033"/>
              <a:gd name="connsiteX10" fmla="*/ 2604000 w 4037687"/>
              <a:gd name="connsiteY10" fmla="*/ 881033 h 881033"/>
              <a:gd name="connsiteX11" fmla="*/ 2604000 w 4037687"/>
              <a:gd name="connsiteY11" fmla="*/ 881033 h 881033"/>
              <a:gd name="connsiteX12" fmla="*/ 2317263 w 4037687"/>
              <a:gd name="connsiteY12" fmla="*/ 881033 h 881033"/>
              <a:gd name="connsiteX13" fmla="*/ 2317263 w 4037687"/>
              <a:gd name="connsiteY13" fmla="*/ 734194 h 881033"/>
              <a:gd name="connsiteX14" fmla="*/ 0 w 4037687"/>
              <a:gd name="connsiteY14" fmla="*/ 330392 h 881033"/>
              <a:gd name="connsiteX15" fmla="*/ 2317263 w 4037687"/>
              <a:gd name="connsiteY15" fmla="*/ 513936 h 881033"/>
              <a:gd name="connsiteX16" fmla="*/ 2317263 w 4037687"/>
              <a:gd name="connsiteY16" fmla="*/ 0 h 881033"/>
              <a:gd name="connsiteX0" fmla="*/ 2380874 w 4101298"/>
              <a:gd name="connsiteY0" fmla="*/ 0 h 881033"/>
              <a:gd name="connsiteX1" fmla="*/ 2667611 w 4101298"/>
              <a:gd name="connsiteY1" fmla="*/ 0 h 881033"/>
              <a:gd name="connsiteX2" fmla="*/ 2667611 w 4101298"/>
              <a:gd name="connsiteY2" fmla="*/ 0 h 881033"/>
              <a:gd name="connsiteX3" fmla="*/ 3097717 w 4101298"/>
              <a:gd name="connsiteY3" fmla="*/ 0 h 881033"/>
              <a:gd name="connsiteX4" fmla="*/ 4101298 w 4101298"/>
              <a:gd name="connsiteY4" fmla="*/ 0 h 881033"/>
              <a:gd name="connsiteX5" fmla="*/ 4101298 w 4101298"/>
              <a:gd name="connsiteY5" fmla="*/ 513936 h 881033"/>
              <a:gd name="connsiteX6" fmla="*/ 4101298 w 4101298"/>
              <a:gd name="connsiteY6" fmla="*/ 513936 h 881033"/>
              <a:gd name="connsiteX7" fmla="*/ 4101298 w 4101298"/>
              <a:gd name="connsiteY7" fmla="*/ 734194 h 881033"/>
              <a:gd name="connsiteX8" fmla="*/ 4101298 w 4101298"/>
              <a:gd name="connsiteY8" fmla="*/ 881033 h 881033"/>
              <a:gd name="connsiteX9" fmla="*/ 3097717 w 4101298"/>
              <a:gd name="connsiteY9" fmla="*/ 881033 h 881033"/>
              <a:gd name="connsiteX10" fmla="*/ 2667611 w 4101298"/>
              <a:gd name="connsiteY10" fmla="*/ 881033 h 881033"/>
              <a:gd name="connsiteX11" fmla="*/ 2667611 w 4101298"/>
              <a:gd name="connsiteY11" fmla="*/ 881033 h 881033"/>
              <a:gd name="connsiteX12" fmla="*/ 2380874 w 4101298"/>
              <a:gd name="connsiteY12" fmla="*/ 881033 h 881033"/>
              <a:gd name="connsiteX13" fmla="*/ 2380874 w 4101298"/>
              <a:gd name="connsiteY13" fmla="*/ 734194 h 881033"/>
              <a:gd name="connsiteX14" fmla="*/ 0 w 4101298"/>
              <a:gd name="connsiteY14" fmla="*/ 322441 h 881033"/>
              <a:gd name="connsiteX15" fmla="*/ 2380874 w 4101298"/>
              <a:gd name="connsiteY15" fmla="*/ 513936 h 881033"/>
              <a:gd name="connsiteX16" fmla="*/ 2380874 w 4101298"/>
              <a:gd name="connsiteY16" fmla="*/ 0 h 881033"/>
              <a:gd name="connsiteX0" fmla="*/ 2309313 w 4029737"/>
              <a:gd name="connsiteY0" fmla="*/ 0 h 881033"/>
              <a:gd name="connsiteX1" fmla="*/ 2596050 w 4029737"/>
              <a:gd name="connsiteY1" fmla="*/ 0 h 881033"/>
              <a:gd name="connsiteX2" fmla="*/ 2596050 w 4029737"/>
              <a:gd name="connsiteY2" fmla="*/ 0 h 881033"/>
              <a:gd name="connsiteX3" fmla="*/ 3026156 w 4029737"/>
              <a:gd name="connsiteY3" fmla="*/ 0 h 881033"/>
              <a:gd name="connsiteX4" fmla="*/ 4029737 w 4029737"/>
              <a:gd name="connsiteY4" fmla="*/ 0 h 881033"/>
              <a:gd name="connsiteX5" fmla="*/ 4029737 w 4029737"/>
              <a:gd name="connsiteY5" fmla="*/ 513936 h 881033"/>
              <a:gd name="connsiteX6" fmla="*/ 4029737 w 4029737"/>
              <a:gd name="connsiteY6" fmla="*/ 513936 h 881033"/>
              <a:gd name="connsiteX7" fmla="*/ 4029737 w 4029737"/>
              <a:gd name="connsiteY7" fmla="*/ 734194 h 881033"/>
              <a:gd name="connsiteX8" fmla="*/ 4029737 w 4029737"/>
              <a:gd name="connsiteY8" fmla="*/ 881033 h 881033"/>
              <a:gd name="connsiteX9" fmla="*/ 3026156 w 4029737"/>
              <a:gd name="connsiteY9" fmla="*/ 881033 h 881033"/>
              <a:gd name="connsiteX10" fmla="*/ 2596050 w 4029737"/>
              <a:gd name="connsiteY10" fmla="*/ 881033 h 881033"/>
              <a:gd name="connsiteX11" fmla="*/ 2596050 w 4029737"/>
              <a:gd name="connsiteY11" fmla="*/ 881033 h 881033"/>
              <a:gd name="connsiteX12" fmla="*/ 2309313 w 4029737"/>
              <a:gd name="connsiteY12" fmla="*/ 881033 h 881033"/>
              <a:gd name="connsiteX13" fmla="*/ 2309313 w 4029737"/>
              <a:gd name="connsiteY13" fmla="*/ 734194 h 881033"/>
              <a:gd name="connsiteX14" fmla="*/ 0 w 4029737"/>
              <a:gd name="connsiteY14" fmla="*/ 354247 h 881033"/>
              <a:gd name="connsiteX15" fmla="*/ 2309313 w 4029737"/>
              <a:gd name="connsiteY15" fmla="*/ 513936 h 881033"/>
              <a:gd name="connsiteX16" fmla="*/ 2309313 w 4029737"/>
              <a:gd name="connsiteY16" fmla="*/ 0 h 881033"/>
              <a:gd name="connsiteX0" fmla="*/ 2237752 w 3958176"/>
              <a:gd name="connsiteY0" fmla="*/ 0 h 881033"/>
              <a:gd name="connsiteX1" fmla="*/ 2524489 w 3958176"/>
              <a:gd name="connsiteY1" fmla="*/ 0 h 881033"/>
              <a:gd name="connsiteX2" fmla="*/ 2524489 w 3958176"/>
              <a:gd name="connsiteY2" fmla="*/ 0 h 881033"/>
              <a:gd name="connsiteX3" fmla="*/ 2954595 w 3958176"/>
              <a:gd name="connsiteY3" fmla="*/ 0 h 881033"/>
              <a:gd name="connsiteX4" fmla="*/ 3958176 w 3958176"/>
              <a:gd name="connsiteY4" fmla="*/ 0 h 881033"/>
              <a:gd name="connsiteX5" fmla="*/ 3958176 w 3958176"/>
              <a:gd name="connsiteY5" fmla="*/ 513936 h 881033"/>
              <a:gd name="connsiteX6" fmla="*/ 3958176 w 3958176"/>
              <a:gd name="connsiteY6" fmla="*/ 513936 h 881033"/>
              <a:gd name="connsiteX7" fmla="*/ 3958176 w 3958176"/>
              <a:gd name="connsiteY7" fmla="*/ 734194 h 881033"/>
              <a:gd name="connsiteX8" fmla="*/ 3958176 w 3958176"/>
              <a:gd name="connsiteY8" fmla="*/ 881033 h 881033"/>
              <a:gd name="connsiteX9" fmla="*/ 2954595 w 3958176"/>
              <a:gd name="connsiteY9" fmla="*/ 881033 h 881033"/>
              <a:gd name="connsiteX10" fmla="*/ 2524489 w 3958176"/>
              <a:gd name="connsiteY10" fmla="*/ 881033 h 881033"/>
              <a:gd name="connsiteX11" fmla="*/ 2524489 w 3958176"/>
              <a:gd name="connsiteY11" fmla="*/ 881033 h 881033"/>
              <a:gd name="connsiteX12" fmla="*/ 2237752 w 3958176"/>
              <a:gd name="connsiteY12" fmla="*/ 881033 h 881033"/>
              <a:gd name="connsiteX13" fmla="*/ 2237752 w 3958176"/>
              <a:gd name="connsiteY13" fmla="*/ 734194 h 881033"/>
              <a:gd name="connsiteX14" fmla="*/ 0 w 3958176"/>
              <a:gd name="connsiteY14" fmla="*/ 370150 h 881033"/>
              <a:gd name="connsiteX15" fmla="*/ 2237752 w 3958176"/>
              <a:gd name="connsiteY15" fmla="*/ 513936 h 881033"/>
              <a:gd name="connsiteX16" fmla="*/ 2237752 w 3958176"/>
              <a:gd name="connsiteY16" fmla="*/ 0 h 881033"/>
              <a:gd name="connsiteX0" fmla="*/ 270806 w 1991230"/>
              <a:gd name="connsiteY0" fmla="*/ 0 h 881033"/>
              <a:gd name="connsiteX1" fmla="*/ 557543 w 1991230"/>
              <a:gd name="connsiteY1" fmla="*/ 0 h 881033"/>
              <a:gd name="connsiteX2" fmla="*/ 557543 w 1991230"/>
              <a:gd name="connsiteY2" fmla="*/ 0 h 881033"/>
              <a:gd name="connsiteX3" fmla="*/ 987649 w 1991230"/>
              <a:gd name="connsiteY3" fmla="*/ 0 h 881033"/>
              <a:gd name="connsiteX4" fmla="*/ 1991230 w 1991230"/>
              <a:gd name="connsiteY4" fmla="*/ 0 h 881033"/>
              <a:gd name="connsiteX5" fmla="*/ 1991230 w 1991230"/>
              <a:gd name="connsiteY5" fmla="*/ 513936 h 881033"/>
              <a:gd name="connsiteX6" fmla="*/ 1991230 w 1991230"/>
              <a:gd name="connsiteY6" fmla="*/ 513936 h 881033"/>
              <a:gd name="connsiteX7" fmla="*/ 1991230 w 1991230"/>
              <a:gd name="connsiteY7" fmla="*/ 734194 h 881033"/>
              <a:gd name="connsiteX8" fmla="*/ 1991230 w 1991230"/>
              <a:gd name="connsiteY8" fmla="*/ 881033 h 881033"/>
              <a:gd name="connsiteX9" fmla="*/ 987649 w 1991230"/>
              <a:gd name="connsiteY9" fmla="*/ 881033 h 881033"/>
              <a:gd name="connsiteX10" fmla="*/ 557543 w 1991230"/>
              <a:gd name="connsiteY10" fmla="*/ 881033 h 881033"/>
              <a:gd name="connsiteX11" fmla="*/ 557543 w 1991230"/>
              <a:gd name="connsiteY11" fmla="*/ 881033 h 881033"/>
              <a:gd name="connsiteX12" fmla="*/ 270806 w 1991230"/>
              <a:gd name="connsiteY12" fmla="*/ 881033 h 881033"/>
              <a:gd name="connsiteX13" fmla="*/ 270806 w 1991230"/>
              <a:gd name="connsiteY13" fmla="*/ 734194 h 881033"/>
              <a:gd name="connsiteX14" fmla="*/ 0 w 1991230"/>
              <a:gd name="connsiteY14" fmla="*/ 281341 h 881033"/>
              <a:gd name="connsiteX15" fmla="*/ 270806 w 1991230"/>
              <a:gd name="connsiteY15" fmla="*/ 513936 h 881033"/>
              <a:gd name="connsiteX16" fmla="*/ 270806 w 1991230"/>
              <a:gd name="connsiteY16" fmla="*/ 0 h 881033"/>
              <a:gd name="connsiteX0" fmla="*/ 231049 w 1951473"/>
              <a:gd name="connsiteY0" fmla="*/ 0 h 881033"/>
              <a:gd name="connsiteX1" fmla="*/ 517786 w 1951473"/>
              <a:gd name="connsiteY1" fmla="*/ 0 h 881033"/>
              <a:gd name="connsiteX2" fmla="*/ 517786 w 1951473"/>
              <a:gd name="connsiteY2" fmla="*/ 0 h 881033"/>
              <a:gd name="connsiteX3" fmla="*/ 947892 w 1951473"/>
              <a:gd name="connsiteY3" fmla="*/ 0 h 881033"/>
              <a:gd name="connsiteX4" fmla="*/ 1951473 w 1951473"/>
              <a:gd name="connsiteY4" fmla="*/ 0 h 881033"/>
              <a:gd name="connsiteX5" fmla="*/ 1951473 w 1951473"/>
              <a:gd name="connsiteY5" fmla="*/ 513936 h 881033"/>
              <a:gd name="connsiteX6" fmla="*/ 1951473 w 1951473"/>
              <a:gd name="connsiteY6" fmla="*/ 513936 h 881033"/>
              <a:gd name="connsiteX7" fmla="*/ 1951473 w 1951473"/>
              <a:gd name="connsiteY7" fmla="*/ 734194 h 881033"/>
              <a:gd name="connsiteX8" fmla="*/ 1951473 w 1951473"/>
              <a:gd name="connsiteY8" fmla="*/ 881033 h 881033"/>
              <a:gd name="connsiteX9" fmla="*/ 947892 w 1951473"/>
              <a:gd name="connsiteY9" fmla="*/ 881033 h 881033"/>
              <a:gd name="connsiteX10" fmla="*/ 517786 w 1951473"/>
              <a:gd name="connsiteY10" fmla="*/ 881033 h 881033"/>
              <a:gd name="connsiteX11" fmla="*/ 517786 w 1951473"/>
              <a:gd name="connsiteY11" fmla="*/ 881033 h 881033"/>
              <a:gd name="connsiteX12" fmla="*/ 231049 w 1951473"/>
              <a:gd name="connsiteY12" fmla="*/ 881033 h 881033"/>
              <a:gd name="connsiteX13" fmla="*/ 231049 w 1951473"/>
              <a:gd name="connsiteY13" fmla="*/ 734194 h 881033"/>
              <a:gd name="connsiteX14" fmla="*/ 0 w 1951473"/>
              <a:gd name="connsiteY14" fmla="*/ 313146 h 881033"/>
              <a:gd name="connsiteX15" fmla="*/ 231049 w 1951473"/>
              <a:gd name="connsiteY15" fmla="*/ 513936 h 881033"/>
              <a:gd name="connsiteX16" fmla="*/ 231049 w 1951473"/>
              <a:gd name="connsiteY16" fmla="*/ 0 h 881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51473" h="881033">
                <a:moveTo>
                  <a:pt x="231049" y="0"/>
                </a:moveTo>
                <a:lnTo>
                  <a:pt x="517786" y="0"/>
                </a:lnTo>
                <a:lnTo>
                  <a:pt x="517786" y="0"/>
                </a:lnTo>
                <a:lnTo>
                  <a:pt x="947892" y="0"/>
                </a:lnTo>
                <a:lnTo>
                  <a:pt x="1951473" y="0"/>
                </a:lnTo>
                <a:lnTo>
                  <a:pt x="1951473" y="513936"/>
                </a:lnTo>
                <a:lnTo>
                  <a:pt x="1951473" y="513936"/>
                </a:lnTo>
                <a:lnTo>
                  <a:pt x="1951473" y="734194"/>
                </a:lnTo>
                <a:lnTo>
                  <a:pt x="1951473" y="881033"/>
                </a:lnTo>
                <a:lnTo>
                  <a:pt x="947892" y="881033"/>
                </a:lnTo>
                <a:lnTo>
                  <a:pt x="517786" y="881033"/>
                </a:lnTo>
                <a:lnTo>
                  <a:pt x="517786" y="881033"/>
                </a:lnTo>
                <a:lnTo>
                  <a:pt x="231049" y="881033"/>
                </a:lnTo>
                <a:lnTo>
                  <a:pt x="231049" y="734194"/>
                </a:lnTo>
                <a:lnTo>
                  <a:pt x="0" y="313146"/>
                </a:lnTo>
                <a:lnTo>
                  <a:pt x="231049" y="513936"/>
                </a:lnTo>
                <a:lnTo>
                  <a:pt x="231049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四角形吹き出し 131"/>
          <p:cNvSpPr/>
          <p:nvPr/>
        </p:nvSpPr>
        <p:spPr>
          <a:xfrm>
            <a:off x="4745173" y="2912134"/>
            <a:ext cx="4039495" cy="954795"/>
          </a:xfrm>
          <a:custGeom>
            <a:avLst/>
            <a:gdLst>
              <a:gd name="connsiteX0" fmla="*/ 0 w 1720425"/>
              <a:gd name="connsiteY0" fmla="*/ 0 h 881034"/>
              <a:gd name="connsiteX1" fmla="*/ 286738 w 1720425"/>
              <a:gd name="connsiteY1" fmla="*/ 0 h 881034"/>
              <a:gd name="connsiteX2" fmla="*/ 286738 w 1720425"/>
              <a:gd name="connsiteY2" fmla="*/ 0 h 881034"/>
              <a:gd name="connsiteX3" fmla="*/ 716844 w 1720425"/>
              <a:gd name="connsiteY3" fmla="*/ 0 h 881034"/>
              <a:gd name="connsiteX4" fmla="*/ 1720425 w 1720425"/>
              <a:gd name="connsiteY4" fmla="*/ 0 h 881034"/>
              <a:gd name="connsiteX5" fmla="*/ 1720425 w 1720425"/>
              <a:gd name="connsiteY5" fmla="*/ 513937 h 881034"/>
              <a:gd name="connsiteX6" fmla="*/ 1720425 w 1720425"/>
              <a:gd name="connsiteY6" fmla="*/ 513937 h 881034"/>
              <a:gd name="connsiteX7" fmla="*/ 1720425 w 1720425"/>
              <a:gd name="connsiteY7" fmla="*/ 734195 h 881034"/>
              <a:gd name="connsiteX8" fmla="*/ 1720425 w 1720425"/>
              <a:gd name="connsiteY8" fmla="*/ 881034 h 881034"/>
              <a:gd name="connsiteX9" fmla="*/ 716844 w 1720425"/>
              <a:gd name="connsiteY9" fmla="*/ 881034 h 881034"/>
              <a:gd name="connsiteX10" fmla="*/ 286738 w 1720425"/>
              <a:gd name="connsiteY10" fmla="*/ 881034 h 881034"/>
              <a:gd name="connsiteX11" fmla="*/ 286738 w 1720425"/>
              <a:gd name="connsiteY11" fmla="*/ 881034 h 881034"/>
              <a:gd name="connsiteX12" fmla="*/ 0 w 1720425"/>
              <a:gd name="connsiteY12" fmla="*/ 881034 h 881034"/>
              <a:gd name="connsiteX13" fmla="*/ 0 w 1720425"/>
              <a:gd name="connsiteY13" fmla="*/ 734195 h 881034"/>
              <a:gd name="connsiteX14" fmla="*/ -2272079 w 1720425"/>
              <a:gd name="connsiteY14" fmla="*/ 457072 h 881034"/>
              <a:gd name="connsiteX15" fmla="*/ 0 w 1720425"/>
              <a:gd name="connsiteY15" fmla="*/ 513937 h 881034"/>
              <a:gd name="connsiteX16" fmla="*/ 0 w 1720425"/>
              <a:gd name="connsiteY16" fmla="*/ 0 h 881034"/>
              <a:gd name="connsiteX0" fmla="*/ 2344442 w 4064867"/>
              <a:gd name="connsiteY0" fmla="*/ 0 h 881034"/>
              <a:gd name="connsiteX1" fmla="*/ 2631180 w 4064867"/>
              <a:gd name="connsiteY1" fmla="*/ 0 h 881034"/>
              <a:gd name="connsiteX2" fmla="*/ 2631180 w 4064867"/>
              <a:gd name="connsiteY2" fmla="*/ 0 h 881034"/>
              <a:gd name="connsiteX3" fmla="*/ 3061286 w 4064867"/>
              <a:gd name="connsiteY3" fmla="*/ 0 h 881034"/>
              <a:gd name="connsiteX4" fmla="*/ 4064867 w 4064867"/>
              <a:gd name="connsiteY4" fmla="*/ 0 h 881034"/>
              <a:gd name="connsiteX5" fmla="*/ 4064867 w 4064867"/>
              <a:gd name="connsiteY5" fmla="*/ 513937 h 881034"/>
              <a:gd name="connsiteX6" fmla="*/ 4064867 w 4064867"/>
              <a:gd name="connsiteY6" fmla="*/ 513937 h 881034"/>
              <a:gd name="connsiteX7" fmla="*/ 4064867 w 4064867"/>
              <a:gd name="connsiteY7" fmla="*/ 734195 h 881034"/>
              <a:gd name="connsiteX8" fmla="*/ 4064867 w 4064867"/>
              <a:gd name="connsiteY8" fmla="*/ 881034 h 881034"/>
              <a:gd name="connsiteX9" fmla="*/ 3061286 w 4064867"/>
              <a:gd name="connsiteY9" fmla="*/ 881034 h 881034"/>
              <a:gd name="connsiteX10" fmla="*/ 2631180 w 4064867"/>
              <a:gd name="connsiteY10" fmla="*/ 881034 h 881034"/>
              <a:gd name="connsiteX11" fmla="*/ 2631180 w 4064867"/>
              <a:gd name="connsiteY11" fmla="*/ 881034 h 881034"/>
              <a:gd name="connsiteX12" fmla="*/ 2344442 w 4064867"/>
              <a:gd name="connsiteY12" fmla="*/ 881034 h 881034"/>
              <a:gd name="connsiteX13" fmla="*/ 2344442 w 4064867"/>
              <a:gd name="connsiteY13" fmla="*/ 734195 h 881034"/>
              <a:gd name="connsiteX14" fmla="*/ 0 w 4064867"/>
              <a:gd name="connsiteY14" fmla="*/ 318925 h 881034"/>
              <a:gd name="connsiteX15" fmla="*/ 2344442 w 4064867"/>
              <a:gd name="connsiteY15" fmla="*/ 513937 h 881034"/>
              <a:gd name="connsiteX16" fmla="*/ 2344442 w 4064867"/>
              <a:gd name="connsiteY16" fmla="*/ 0 h 881034"/>
              <a:gd name="connsiteX0" fmla="*/ 2331742 w 4052167"/>
              <a:gd name="connsiteY0" fmla="*/ 0 h 881034"/>
              <a:gd name="connsiteX1" fmla="*/ 2618480 w 4052167"/>
              <a:gd name="connsiteY1" fmla="*/ 0 h 881034"/>
              <a:gd name="connsiteX2" fmla="*/ 2618480 w 4052167"/>
              <a:gd name="connsiteY2" fmla="*/ 0 h 881034"/>
              <a:gd name="connsiteX3" fmla="*/ 3048586 w 4052167"/>
              <a:gd name="connsiteY3" fmla="*/ 0 h 881034"/>
              <a:gd name="connsiteX4" fmla="*/ 4052167 w 4052167"/>
              <a:gd name="connsiteY4" fmla="*/ 0 h 881034"/>
              <a:gd name="connsiteX5" fmla="*/ 4052167 w 4052167"/>
              <a:gd name="connsiteY5" fmla="*/ 513937 h 881034"/>
              <a:gd name="connsiteX6" fmla="*/ 4052167 w 4052167"/>
              <a:gd name="connsiteY6" fmla="*/ 513937 h 881034"/>
              <a:gd name="connsiteX7" fmla="*/ 4052167 w 4052167"/>
              <a:gd name="connsiteY7" fmla="*/ 734195 h 881034"/>
              <a:gd name="connsiteX8" fmla="*/ 4052167 w 4052167"/>
              <a:gd name="connsiteY8" fmla="*/ 881034 h 881034"/>
              <a:gd name="connsiteX9" fmla="*/ 3048586 w 4052167"/>
              <a:gd name="connsiteY9" fmla="*/ 881034 h 881034"/>
              <a:gd name="connsiteX10" fmla="*/ 2618480 w 4052167"/>
              <a:gd name="connsiteY10" fmla="*/ 881034 h 881034"/>
              <a:gd name="connsiteX11" fmla="*/ 2618480 w 4052167"/>
              <a:gd name="connsiteY11" fmla="*/ 881034 h 881034"/>
              <a:gd name="connsiteX12" fmla="*/ 2331742 w 4052167"/>
              <a:gd name="connsiteY12" fmla="*/ 881034 h 881034"/>
              <a:gd name="connsiteX13" fmla="*/ 2331742 w 4052167"/>
              <a:gd name="connsiteY13" fmla="*/ 734195 h 881034"/>
              <a:gd name="connsiteX14" fmla="*/ 0 w 4052167"/>
              <a:gd name="connsiteY14" fmla="*/ 296700 h 881034"/>
              <a:gd name="connsiteX15" fmla="*/ 2331742 w 4052167"/>
              <a:gd name="connsiteY15" fmla="*/ 513937 h 881034"/>
              <a:gd name="connsiteX16" fmla="*/ 2331742 w 4052167"/>
              <a:gd name="connsiteY16" fmla="*/ 0 h 881034"/>
              <a:gd name="connsiteX0" fmla="*/ 2303167 w 4023592"/>
              <a:gd name="connsiteY0" fmla="*/ 0 h 881034"/>
              <a:gd name="connsiteX1" fmla="*/ 2589905 w 4023592"/>
              <a:gd name="connsiteY1" fmla="*/ 0 h 881034"/>
              <a:gd name="connsiteX2" fmla="*/ 2589905 w 4023592"/>
              <a:gd name="connsiteY2" fmla="*/ 0 h 881034"/>
              <a:gd name="connsiteX3" fmla="*/ 3020011 w 4023592"/>
              <a:gd name="connsiteY3" fmla="*/ 0 h 881034"/>
              <a:gd name="connsiteX4" fmla="*/ 4023592 w 4023592"/>
              <a:gd name="connsiteY4" fmla="*/ 0 h 881034"/>
              <a:gd name="connsiteX5" fmla="*/ 4023592 w 4023592"/>
              <a:gd name="connsiteY5" fmla="*/ 513937 h 881034"/>
              <a:gd name="connsiteX6" fmla="*/ 4023592 w 4023592"/>
              <a:gd name="connsiteY6" fmla="*/ 513937 h 881034"/>
              <a:gd name="connsiteX7" fmla="*/ 4023592 w 4023592"/>
              <a:gd name="connsiteY7" fmla="*/ 734195 h 881034"/>
              <a:gd name="connsiteX8" fmla="*/ 4023592 w 4023592"/>
              <a:gd name="connsiteY8" fmla="*/ 881034 h 881034"/>
              <a:gd name="connsiteX9" fmla="*/ 3020011 w 4023592"/>
              <a:gd name="connsiteY9" fmla="*/ 881034 h 881034"/>
              <a:gd name="connsiteX10" fmla="*/ 2589905 w 4023592"/>
              <a:gd name="connsiteY10" fmla="*/ 881034 h 881034"/>
              <a:gd name="connsiteX11" fmla="*/ 2589905 w 4023592"/>
              <a:gd name="connsiteY11" fmla="*/ 881034 h 881034"/>
              <a:gd name="connsiteX12" fmla="*/ 2303167 w 4023592"/>
              <a:gd name="connsiteY12" fmla="*/ 881034 h 881034"/>
              <a:gd name="connsiteX13" fmla="*/ 2303167 w 4023592"/>
              <a:gd name="connsiteY13" fmla="*/ 734195 h 881034"/>
              <a:gd name="connsiteX14" fmla="*/ 0 w 4023592"/>
              <a:gd name="connsiteY14" fmla="*/ 315750 h 881034"/>
              <a:gd name="connsiteX15" fmla="*/ 2303167 w 4023592"/>
              <a:gd name="connsiteY15" fmla="*/ 513937 h 881034"/>
              <a:gd name="connsiteX16" fmla="*/ 2303167 w 4023592"/>
              <a:gd name="connsiteY16" fmla="*/ 0 h 881034"/>
              <a:gd name="connsiteX0" fmla="*/ 2319070 w 4039495"/>
              <a:gd name="connsiteY0" fmla="*/ 0 h 881034"/>
              <a:gd name="connsiteX1" fmla="*/ 2605808 w 4039495"/>
              <a:gd name="connsiteY1" fmla="*/ 0 h 881034"/>
              <a:gd name="connsiteX2" fmla="*/ 2605808 w 4039495"/>
              <a:gd name="connsiteY2" fmla="*/ 0 h 881034"/>
              <a:gd name="connsiteX3" fmla="*/ 3035914 w 4039495"/>
              <a:gd name="connsiteY3" fmla="*/ 0 h 881034"/>
              <a:gd name="connsiteX4" fmla="*/ 4039495 w 4039495"/>
              <a:gd name="connsiteY4" fmla="*/ 0 h 881034"/>
              <a:gd name="connsiteX5" fmla="*/ 4039495 w 4039495"/>
              <a:gd name="connsiteY5" fmla="*/ 513937 h 881034"/>
              <a:gd name="connsiteX6" fmla="*/ 4039495 w 4039495"/>
              <a:gd name="connsiteY6" fmla="*/ 513937 h 881034"/>
              <a:gd name="connsiteX7" fmla="*/ 4039495 w 4039495"/>
              <a:gd name="connsiteY7" fmla="*/ 734195 h 881034"/>
              <a:gd name="connsiteX8" fmla="*/ 4039495 w 4039495"/>
              <a:gd name="connsiteY8" fmla="*/ 881034 h 881034"/>
              <a:gd name="connsiteX9" fmla="*/ 3035914 w 4039495"/>
              <a:gd name="connsiteY9" fmla="*/ 881034 h 881034"/>
              <a:gd name="connsiteX10" fmla="*/ 2605808 w 4039495"/>
              <a:gd name="connsiteY10" fmla="*/ 881034 h 881034"/>
              <a:gd name="connsiteX11" fmla="*/ 2605808 w 4039495"/>
              <a:gd name="connsiteY11" fmla="*/ 881034 h 881034"/>
              <a:gd name="connsiteX12" fmla="*/ 2319070 w 4039495"/>
              <a:gd name="connsiteY12" fmla="*/ 881034 h 881034"/>
              <a:gd name="connsiteX13" fmla="*/ 2319070 w 4039495"/>
              <a:gd name="connsiteY13" fmla="*/ 734195 h 881034"/>
              <a:gd name="connsiteX14" fmla="*/ 0 w 4039495"/>
              <a:gd name="connsiteY14" fmla="*/ 299847 h 881034"/>
              <a:gd name="connsiteX15" fmla="*/ 2319070 w 4039495"/>
              <a:gd name="connsiteY15" fmla="*/ 513937 h 881034"/>
              <a:gd name="connsiteX16" fmla="*/ 2319070 w 4039495"/>
              <a:gd name="connsiteY16" fmla="*/ 0 h 881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39495" h="881034">
                <a:moveTo>
                  <a:pt x="2319070" y="0"/>
                </a:moveTo>
                <a:lnTo>
                  <a:pt x="2605808" y="0"/>
                </a:lnTo>
                <a:lnTo>
                  <a:pt x="2605808" y="0"/>
                </a:lnTo>
                <a:lnTo>
                  <a:pt x="3035914" y="0"/>
                </a:lnTo>
                <a:lnTo>
                  <a:pt x="4039495" y="0"/>
                </a:lnTo>
                <a:lnTo>
                  <a:pt x="4039495" y="513937"/>
                </a:lnTo>
                <a:lnTo>
                  <a:pt x="4039495" y="513937"/>
                </a:lnTo>
                <a:lnTo>
                  <a:pt x="4039495" y="734195"/>
                </a:lnTo>
                <a:lnTo>
                  <a:pt x="4039495" y="881034"/>
                </a:lnTo>
                <a:lnTo>
                  <a:pt x="3035914" y="881034"/>
                </a:lnTo>
                <a:lnTo>
                  <a:pt x="2605808" y="881034"/>
                </a:lnTo>
                <a:lnTo>
                  <a:pt x="2605808" y="881034"/>
                </a:lnTo>
                <a:lnTo>
                  <a:pt x="2319070" y="881034"/>
                </a:lnTo>
                <a:lnTo>
                  <a:pt x="2319070" y="734195"/>
                </a:lnTo>
                <a:lnTo>
                  <a:pt x="0" y="299847"/>
                </a:lnTo>
                <a:lnTo>
                  <a:pt x="2319070" y="513937"/>
                </a:lnTo>
                <a:lnTo>
                  <a:pt x="2319070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3452836" y="1170712"/>
            <a:ext cx="1820973" cy="516309"/>
          </a:xfrm>
          <a:prstGeom prst="roundRect">
            <a:avLst/>
          </a:prstGeom>
          <a:solidFill>
            <a:srgbClr val="00CCFF"/>
          </a:solidFill>
          <a:ln w="38100">
            <a:solidFill>
              <a:srgbClr val="6666FF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 smtClean="0">
                <a:solidFill>
                  <a:schemeClr val="bg1"/>
                </a:solidFill>
                <a:ea typeface="HGPｺﾞｼｯｸM" panose="020B0600000000000000" pitchFamily="50" charset="-128"/>
              </a:rPr>
              <a:t>Management Tool Providers</a:t>
            </a:r>
          </a:p>
        </p:txBody>
      </p:sp>
      <p:cxnSp>
        <p:nvCxnSpPr>
          <p:cNvPr id="163" name="直線コネクタ 162"/>
          <p:cNvCxnSpPr/>
          <p:nvPr/>
        </p:nvCxnSpPr>
        <p:spPr>
          <a:xfrm>
            <a:off x="9324000" y="2481186"/>
            <a:ext cx="324000" cy="13056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上矢印 113"/>
          <p:cNvSpPr/>
          <p:nvPr/>
        </p:nvSpPr>
        <p:spPr>
          <a:xfrm rot="10800000">
            <a:off x="2706864" y="943128"/>
            <a:ext cx="387136" cy="1189678"/>
          </a:xfrm>
          <a:prstGeom prst="upArrow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25" name="直線矢印コネクタ 124"/>
          <p:cNvCxnSpPr/>
          <p:nvPr/>
        </p:nvCxnSpPr>
        <p:spPr>
          <a:xfrm flipH="1">
            <a:off x="6427336" y="2783042"/>
            <a:ext cx="8662" cy="1128950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0" name="上矢印 129"/>
          <p:cNvSpPr/>
          <p:nvPr/>
        </p:nvSpPr>
        <p:spPr>
          <a:xfrm rot="10800000">
            <a:off x="5477601" y="941780"/>
            <a:ext cx="387136" cy="992741"/>
          </a:xfrm>
          <a:prstGeom prst="upArrow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cxnSp>
        <p:nvCxnSpPr>
          <p:cNvPr id="126" name="直線コネクタ 125"/>
          <p:cNvCxnSpPr/>
          <p:nvPr/>
        </p:nvCxnSpPr>
        <p:spPr>
          <a:xfrm>
            <a:off x="6951239" y="3456523"/>
            <a:ext cx="127581" cy="2448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>
            <a:off x="2741147" y="2612771"/>
            <a:ext cx="0" cy="1247170"/>
          </a:xfrm>
          <a:prstGeom prst="straightConnector1">
            <a:avLst/>
          </a:prstGeom>
          <a:ln w="38100" cmpd="dbl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 flipH="1">
            <a:off x="3861309" y="2807090"/>
            <a:ext cx="2208950" cy="1120057"/>
          </a:xfrm>
          <a:prstGeom prst="straightConnector1">
            <a:avLst/>
          </a:prstGeom>
          <a:ln w="38100">
            <a:prstDash val="soli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70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FFFF00"/>
      </a:accent2>
      <a:accent3>
        <a:srgbClr val="92D050"/>
      </a:accent3>
      <a:accent4>
        <a:srgbClr val="00B050"/>
      </a:accent4>
      <a:accent5>
        <a:srgbClr val="0070C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HGPｺﾞｼｯｸM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2017-04-24T10:16:47Z</dcterms:created>
  <dcterms:modified xsi:type="dcterms:W3CDTF">2018-10-05T06:19:55Z</dcterms:modified>
</cp:coreProperties>
</file>